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9" r:id="rId2"/>
    <p:sldId id="288" r:id="rId3"/>
    <p:sldId id="475" r:id="rId4"/>
    <p:sldId id="476" r:id="rId5"/>
    <p:sldId id="477" r:id="rId6"/>
    <p:sldId id="478" r:id="rId7"/>
    <p:sldId id="479" r:id="rId8"/>
    <p:sldId id="480" r:id="rId9"/>
    <p:sldId id="446" r:id="rId10"/>
    <p:sldId id="393" r:id="rId11"/>
    <p:sldId id="394" r:id="rId12"/>
    <p:sldId id="395" r:id="rId13"/>
    <p:sldId id="447" r:id="rId14"/>
    <p:sldId id="453" r:id="rId15"/>
    <p:sldId id="448" r:id="rId16"/>
    <p:sldId id="461" r:id="rId17"/>
    <p:sldId id="460" r:id="rId18"/>
    <p:sldId id="454" r:id="rId19"/>
    <p:sldId id="455" r:id="rId20"/>
    <p:sldId id="456" r:id="rId21"/>
    <p:sldId id="457" r:id="rId22"/>
    <p:sldId id="458" r:id="rId23"/>
    <p:sldId id="459" r:id="rId24"/>
    <p:sldId id="463" r:id="rId25"/>
    <p:sldId id="462" r:id="rId26"/>
    <p:sldId id="449" r:id="rId27"/>
    <p:sldId id="450" r:id="rId28"/>
    <p:sldId id="464" r:id="rId29"/>
    <p:sldId id="465" r:id="rId30"/>
    <p:sldId id="466" r:id="rId31"/>
    <p:sldId id="467" r:id="rId32"/>
    <p:sldId id="451" r:id="rId33"/>
    <p:sldId id="468" r:id="rId34"/>
    <p:sldId id="452" r:id="rId35"/>
    <p:sldId id="469" r:id="rId36"/>
    <p:sldId id="470" r:id="rId37"/>
    <p:sldId id="472" r:id="rId38"/>
    <p:sldId id="471" r:id="rId39"/>
    <p:sldId id="473" r:id="rId40"/>
    <p:sldId id="474" r:id="rId41"/>
    <p:sldId id="445" r:id="rId42"/>
    <p:sldId id="481" r:id="rId43"/>
    <p:sldId id="482" r:id="rId44"/>
    <p:sldId id="39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8408"/>
    <a:srgbClr val="BB0000"/>
    <a:srgbClr val="805406"/>
    <a:srgbClr val="AC7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95"/>
    <p:restoredTop sz="89029"/>
  </p:normalViewPr>
  <p:slideViewPr>
    <p:cSldViewPr snapToGrid="0" snapToObjects="1">
      <p:cViewPr>
        <p:scale>
          <a:sx n="70" d="100"/>
          <a:sy n="70" d="100"/>
        </p:scale>
        <p:origin x="240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9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92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8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UK6lBhTJ3F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gaO45SyaO4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1t4M2XnIhI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Homework 5 due tonight (11:59pm) via Carmen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Homework 6 out now: Due 12/1 @ 11:59pm</a:t>
            </a:r>
          </a:p>
        </p:txBody>
      </p:sp>
    </p:spTree>
    <p:extLst>
      <p:ext uri="{BB962C8B-B14F-4D97-AF65-F5344CB8AC3E}">
        <p14:creationId xmlns:p14="http://schemas.microsoft.com/office/powerpoint/2010/main" val="1426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226"/>
            <a:ext cx="5196840" cy="31876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come in different forms</a:t>
            </a:r>
          </a:p>
          <a:p>
            <a:pPr marL="344488" indent="-182563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Single images</a:t>
            </a:r>
          </a:p>
          <a:p>
            <a:pPr marL="344488" indent="-182563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Video (image sequence)</a:t>
            </a:r>
          </a:p>
          <a:p>
            <a:pPr marL="344488" indent="-182563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Grayscale/RGB/CMYK/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344488" indent="-182563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Multiple cameras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882896"/>
            <a:ext cx="318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 factors in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5492695"/>
            <a:ext cx="11507726" cy="954107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457200" indent="-222250">
              <a:buFont typeface="Arial" charset="0"/>
              <a:buChar char="•"/>
            </a:pPr>
            <a:r>
              <a:rPr lang="en-US" sz="2800" dirty="0" smtClean="0"/>
              <a:t>Lighting</a:t>
            </a:r>
          </a:p>
          <a:p>
            <a:pPr marL="457200" indent="-222250">
              <a:buFont typeface="Arial" charset="0"/>
              <a:buChar char="•"/>
            </a:pPr>
            <a:r>
              <a:rPr lang="en-US" sz="2800" dirty="0" smtClean="0"/>
              <a:t>Distance to subject</a:t>
            </a:r>
          </a:p>
          <a:p>
            <a:pPr marL="457200" indent="-222250">
              <a:buFont typeface="Arial" charset="0"/>
              <a:buChar char="•"/>
              <a:tabLst>
                <a:tab pos="3536950" algn="l"/>
              </a:tabLst>
            </a:pPr>
            <a:r>
              <a:rPr lang="en-US" sz="2800" dirty="0" smtClean="0"/>
              <a:t>Lens shape</a:t>
            </a:r>
          </a:p>
          <a:p>
            <a:pPr marL="457200" indent="-222250">
              <a:buFont typeface="Arial" charset="0"/>
              <a:buChar char="•"/>
              <a:tabLst>
                <a:tab pos="3536950" algn="l"/>
              </a:tabLst>
            </a:pPr>
            <a:r>
              <a:rPr lang="en-US" sz="2800" dirty="0" smtClean="0"/>
              <a:t>as</a:t>
            </a:r>
          </a:p>
          <a:p>
            <a:pPr marL="1214438" indent="-180975">
              <a:buFont typeface="Arial" charset="0"/>
              <a:buChar char="•"/>
              <a:tabLst>
                <a:tab pos="796925" algn="l"/>
              </a:tabLst>
            </a:pPr>
            <a:r>
              <a:rPr lang="en-US" sz="2800" dirty="0" smtClean="0"/>
              <a:t>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1734471"/>
            <a:ext cx="3893820" cy="25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9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3913"/>
            <a:ext cx="10515600" cy="4351338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en-US" dirty="0" smtClean="0"/>
              <a:t>Image classification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Motion tracking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Motion capture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Gestural control</a:t>
            </a:r>
          </a:p>
          <a:p>
            <a:pPr>
              <a:spcBef>
                <a:spcPts val="1600"/>
              </a:spcBef>
            </a:pPr>
            <a:r>
              <a:rPr lang="en-US" dirty="0" smtClean="0"/>
              <a:t>Sports highlights/analysis</a:t>
            </a:r>
          </a:p>
          <a:p>
            <a:pPr>
              <a:spcBef>
                <a:spcPts val="1600"/>
              </a:spcBef>
            </a:pP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43913"/>
            <a:ext cx="6092952" cy="49695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562985"/>
            <a:ext cx="6092952" cy="49695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6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8851392" y="2944368"/>
            <a:ext cx="512064" cy="530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8850884" y="4718304"/>
            <a:ext cx="512064" cy="5303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33869" y="5518536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/>
              <a:t>Llama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086764" y="3653160"/>
            <a:ext cx="2040302" cy="8002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none" lIns="365760" tIns="182880" rIns="365760" bIns="182880" rtlCol="0">
            <a:spAutoFit/>
          </a:bodyPr>
          <a:lstStyle/>
          <a:p>
            <a:r>
              <a:rPr lang="en-US" sz="2800" smtClean="0"/>
              <a:t>Classifier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078992" y="1824549"/>
            <a:ext cx="20140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Input</a:t>
            </a:r>
          </a:p>
          <a:p>
            <a:r>
              <a:rPr lang="en-US" sz="2800" dirty="0" smtClean="0"/>
              <a:t>Single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992" y="4119694"/>
            <a:ext cx="50644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Output</a:t>
            </a:r>
          </a:p>
          <a:p>
            <a:r>
              <a:rPr lang="en-US" sz="2800" dirty="0" smtClean="0"/>
              <a:t>Label(s) describing image content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764" y="1263391"/>
            <a:ext cx="2162304" cy="14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4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 – 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731175"/>
            <a:ext cx="9787128" cy="3529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8992" y="1426464"/>
            <a:ext cx="77568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9438" indent="-398463">
              <a:buFont typeface="Wingdings" charset="2"/>
              <a:buChar char="Ø"/>
            </a:pPr>
            <a:r>
              <a:rPr lang="en-US" sz="2800" dirty="0" smtClean="0"/>
              <a:t>Use pixel value gradients to find sharp changes</a:t>
            </a:r>
          </a:p>
          <a:p>
            <a:pPr marL="579438" indent="-398463">
              <a:buFont typeface="Wingdings" charset="2"/>
              <a:buChar char="Ø"/>
            </a:pPr>
            <a:r>
              <a:rPr lang="en-US" sz="2800" dirty="0" smtClean="0"/>
              <a:t>Thresholding for a certain value gives you edges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194560" y="621792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641548" y="6217920"/>
            <a:ext cx="908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Edges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969964" y="6217919"/>
            <a:ext cx="123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Overlaid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451533" y="6559967"/>
            <a:ext cx="180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from Jim Davis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0777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 – region segmentation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992" y="1426464"/>
            <a:ext cx="66235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9438" indent="-398463">
              <a:buFont typeface="Wingdings" charset="2"/>
              <a:buChar char="Ø"/>
            </a:pPr>
            <a:r>
              <a:rPr lang="en-US" sz="2800" dirty="0" smtClean="0"/>
              <a:t>Break the image into contiguous regions</a:t>
            </a:r>
          </a:p>
          <a:p>
            <a:pPr marL="579438" indent="-398463">
              <a:buFont typeface="Wingdings" charset="2"/>
              <a:buChar char="Ø"/>
            </a:pPr>
            <a:r>
              <a:rPr lang="en-US" sz="2800" dirty="0" smtClean="0"/>
              <a:t>Can use clustering methods like k-means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" y="3145536"/>
            <a:ext cx="4069847" cy="2651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61" y="3145536"/>
            <a:ext cx="4069846" cy="26517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53317" y="6039040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Original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254501" y="6039040"/>
            <a:ext cx="183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Segmented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527931" y="3763529"/>
            <a:ext cx="1227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k-means (k=16)</a:t>
            </a:r>
            <a:endParaRPr lang="en-US" sz="2000"/>
          </a:p>
        </p:txBody>
      </p:sp>
      <p:sp>
        <p:nvSpPr>
          <p:cNvPr id="10" name="Right Arrow 9"/>
          <p:cNvSpPr/>
          <p:nvPr/>
        </p:nvSpPr>
        <p:spPr>
          <a:xfrm>
            <a:off x="5527931" y="4471415"/>
            <a:ext cx="1220341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7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3383"/>
            <a:ext cx="4747752" cy="31667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823022"/>
            <a:ext cx="40416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Say we want to </a:t>
            </a:r>
            <a:r>
              <a:rPr lang="en-US" sz="2800" b="1" u="sng" dirty="0" smtClean="0"/>
              <a:t>learn</a:t>
            </a:r>
            <a:r>
              <a:rPr lang="en-US" sz="2800" dirty="0" smtClean="0"/>
              <a:t> to extract useful features for classification</a:t>
            </a:r>
          </a:p>
          <a:p>
            <a:pPr marL="457200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800" dirty="0" smtClean="0"/>
              <a:t>May be edges, faces, color patterns, </a:t>
            </a:r>
            <a:r>
              <a:rPr lang="en-US" sz="2800" dirty="0" err="1" smtClean="0"/>
              <a:t>etc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863042"/>
            <a:ext cx="4575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a neural network to get </a:t>
            </a:r>
            <a:r>
              <a:rPr lang="en-US" sz="2800" smtClean="0"/>
              <a:t>arbitrary image 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643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952" y="2447703"/>
            <a:ext cx="4747752" cy="3166713"/>
          </a:xfrm>
          <a:prstGeom prst="rect">
            <a:avLst/>
          </a:prstGeom>
          <a:scene3d>
            <a:camera prst="orthographicFront">
              <a:rot lat="19799998" lon="3900000" rev="0"/>
            </a:camera>
            <a:lightRig rig="threePt" dir="t"/>
          </a:scene3d>
        </p:spPr>
      </p:pic>
      <p:sp>
        <p:nvSpPr>
          <p:cNvPr id="5" name="Oval 4"/>
          <p:cNvSpPr/>
          <p:nvPr/>
        </p:nvSpPr>
        <p:spPr>
          <a:xfrm>
            <a:off x="5925312" y="1956816"/>
            <a:ext cx="621792" cy="62179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5" idx="2"/>
          </p:cNvCxnSpPr>
          <p:nvPr/>
        </p:nvCxnSpPr>
        <p:spPr>
          <a:xfrm flipH="1" flipV="1">
            <a:off x="2852928" y="1956816"/>
            <a:ext cx="3072384" cy="310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 flipH="1" flipV="1">
            <a:off x="2852928" y="2139696"/>
            <a:ext cx="3072384" cy="128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</p:cNvCxnSpPr>
          <p:nvPr/>
        </p:nvCxnSpPr>
        <p:spPr>
          <a:xfrm flipH="1" flipV="1">
            <a:off x="2724912" y="2231136"/>
            <a:ext cx="3200400" cy="365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2"/>
          </p:cNvCxnSpPr>
          <p:nvPr/>
        </p:nvCxnSpPr>
        <p:spPr>
          <a:xfrm flipH="1">
            <a:off x="2578608" y="2267712"/>
            <a:ext cx="3346704" cy="91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2"/>
          </p:cNvCxnSpPr>
          <p:nvPr/>
        </p:nvCxnSpPr>
        <p:spPr>
          <a:xfrm flipH="1">
            <a:off x="2852928" y="2267712"/>
            <a:ext cx="3072384" cy="1005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</p:cNvCxnSpPr>
          <p:nvPr/>
        </p:nvCxnSpPr>
        <p:spPr>
          <a:xfrm flipH="1">
            <a:off x="2852928" y="2267712"/>
            <a:ext cx="3072384" cy="1463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2"/>
          </p:cNvCxnSpPr>
          <p:nvPr/>
        </p:nvCxnSpPr>
        <p:spPr>
          <a:xfrm flipH="1">
            <a:off x="2852928" y="2267712"/>
            <a:ext cx="3072384" cy="2377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</p:cNvCxnSpPr>
          <p:nvPr/>
        </p:nvCxnSpPr>
        <p:spPr>
          <a:xfrm flipH="1">
            <a:off x="2578608" y="2267712"/>
            <a:ext cx="3346704" cy="1342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2"/>
          </p:cNvCxnSpPr>
          <p:nvPr/>
        </p:nvCxnSpPr>
        <p:spPr>
          <a:xfrm flipH="1">
            <a:off x="2450592" y="2267712"/>
            <a:ext cx="3474720" cy="1799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5" idx="2"/>
          </p:cNvCxnSpPr>
          <p:nvPr/>
        </p:nvCxnSpPr>
        <p:spPr>
          <a:xfrm flipH="1">
            <a:off x="2450592" y="2267712"/>
            <a:ext cx="3474720" cy="2377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5" idx="2"/>
          </p:cNvCxnSpPr>
          <p:nvPr/>
        </p:nvCxnSpPr>
        <p:spPr>
          <a:xfrm flipH="1">
            <a:off x="2724912" y="2267712"/>
            <a:ext cx="3200400" cy="3291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" idx="2"/>
          </p:cNvCxnSpPr>
          <p:nvPr/>
        </p:nvCxnSpPr>
        <p:spPr>
          <a:xfrm flipH="1">
            <a:off x="2450592" y="2267712"/>
            <a:ext cx="3474720" cy="8412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</p:cNvCxnSpPr>
          <p:nvPr/>
        </p:nvCxnSpPr>
        <p:spPr>
          <a:xfrm flipH="1">
            <a:off x="2852928" y="2267712"/>
            <a:ext cx="3072384" cy="603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" idx="2"/>
          </p:cNvCxnSpPr>
          <p:nvPr/>
        </p:nvCxnSpPr>
        <p:spPr>
          <a:xfrm flipH="1">
            <a:off x="1383792" y="2267712"/>
            <a:ext cx="4541520" cy="27980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5" idx="2"/>
          </p:cNvCxnSpPr>
          <p:nvPr/>
        </p:nvCxnSpPr>
        <p:spPr>
          <a:xfrm flipH="1">
            <a:off x="1995924" y="2267712"/>
            <a:ext cx="3929388" cy="21185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5" idx="2"/>
          </p:cNvCxnSpPr>
          <p:nvPr/>
        </p:nvCxnSpPr>
        <p:spPr>
          <a:xfrm flipH="1">
            <a:off x="1993392" y="2267712"/>
            <a:ext cx="3931920" cy="14264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" idx="2"/>
          </p:cNvCxnSpPr>
          <p:nvPr/>
        </p:nvCxnSpPr>
        <p:spPr>
          <a:xfrm flipH="1">
            <a:off x="1572768" y="2267712"/>
            <a:ext cx="4352544" cy="19019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" idx="2"/>
          </p:cNvCxnSpPr>
          <p:nvPr/>
        </p:nvCxnSpPr>
        <p:spPr>
          <a:xfrm flipH="1">
            <a:off x="1645920" y="2267712"/>
            <a:ext cx="4279392" cy="9784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" idx="2"/>
          </p:cNvCxnSpPr>
          <p:nvPr/>
        </p:nvCxnSpPr>
        <p:spPr>
          <a:xfrm flipH="1">
            <a:off x="1261872" y="2267712"/>
            <a:ext cx="4663440" cy="16276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" idx="2"/>
          </p:cNvCxnSpPr>
          <p:nvPr/>
        </p:nvCxnSpPr>
        <p:spPr>
          <a:xfrm flipH="1">
            <a:off x="1572768" y="2267712"/>
            <a:ext cx="4352544" cy="12618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" idx="2"/>
          </p:cNvCxnSpPr>
          <p:nvPr/>
        </p:nvCxnSpPr>
        <p:spPr>
          <a:xfrm flipH="1">
            <a:off x="2286000" y="2267712"/>
            <a:ext cx="3639312" cy="5120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2"/>
          </p:cNvCxnSpPr>
          <p:nvPr/>
        </p:nvCxnSpPr>
        <p:spPr>
          <a:xfrm flipH="1">
            <a:off x="2121408" y="2267712"/>
            <a:ext cx="3803904" cy="7132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" idx="2"/>
          </p:cNvCxnSpPr>
          <p:nvPr/>
        </p:nvCxnSpPr>
        <p:spPr>
          <a:xfrm flipH="1">
            <a:off x="1383792" y="2267712"/>
            <a:ext cx="4541520" cy="241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" idx="2"/>
          </p:cNvCxnSpPr>
          <p:nvPr/>
        </p:nvCxnSpPr>
        <p:spPr>
          <a:xfrm flipH="1">
            <a:off x="2121408" y="2267712"/>
            <a:ext cx="3803904" cy="18340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915652" y="2743200"/>
            <a:ext cx="621792" cy="62179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925312" y="3547873"/>
            <a:ext cx="621792" cy="62179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331964" y="2276856"/>
            <a:ext cx="457504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fully-connected neural net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/>
              <a:t>Linear combination of every single pixel in the image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/>
              <a:t>Way too many parameters!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952" y="2447703"/>
            <a:ext cx="4747752" cy="3166713"/>
          </a:xfrm>
          <a:prstGeom prst="rect">
            <a:avLst/>
          </a:prstGeom>
          <a:scene3d>
            <a:camera prst="orthographicFront">
              <a:rot lat="19799998" lon="3900000" rev="0"/>
            </a:camera>
            <a:lightRig rig="threePt" dir="t"/>
          </a:scene3d>
        </p:spPr>
      </p:pic>
      <p:sp>
        <p:nvSpPr>
          <p:cNvPr id="80" name="Oval 79"/>
          <p:cNvSpPr/>
          <p:nvPr/>
        </p:nvSpPr>
        <p:spPr>
          <a:xfrm>
            <a:off x="5925312" y="1956816"/>
            <a:ext cx="621792" cy="62179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322576" y="2392839"/>
            <a:ext cx="548640" cy="475488"/>
          </a:xfrm>
          <a:prstGeom prst="rect">
            <a:avLst/>
          </a:prstGeom>
          <a:noFill/>
          <a:ln w="82550">
            <a:solidFill>
              <a:srgbClr val="FF0000"/>
            </a:solidFill>
          </a:ln>
          <a:scene3d>
            <a:camera prst="orthographicFront">
              <a:rot lat="19800000" lon="3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428996" y="3573859"/>
            <a:ext cx="548640" cy="475488"/>
          </a:xfrm>
          <a:prstGeom prst="rect">
            <a:avLst/>
          </a:prstGeom>
          <a:noFill/>
          <a:ln w="82550">
            <a:solidFill>
              <a:schemeClr val="accent4"/>
            </a:solidFill>
          </a:ln>
          <a:scene3d>
            <a:camera prst="orthographicFront">
              <a:rot lat="19800000" lon="3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359902" y="3720163"/>
            <a:ext cx="548640" cy="475488"/>
          </a:xfrm>
          <a:prstGeom prst="rect">
            <a:avLst/>
          </a:prstGeom>
          <a:noFill/>
          <a:ln w="107950">
            <a:solidFill>
              <a:srgbClr val="00B0F0"/>
            </a:solidFill>
          </a:ln>
          <a:scene3d>
            <a:camera prst="orthographicFront">
              <a:rot lat="19800000" lon="3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743200" y="2267712"/>
            <a:ext cx="3182112" cy="2377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80" idx="2"/>
          </p:cNvCxnSpPr>
          <p:nvPr/>
        </p:nvCxnSpPr>
        <p:spPr>
          <a:xfrm flipH="1">
            <a:off x="2468880" y="2267712"/>
            <a:ext cx="3456432" cy="4754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5915652" y="2743200"/>
            <a:ext cx="621792" cy="62179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925312" y="3547873"/>
            <a:ext cx="621792" cy="62179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2" idx="2"/>
          </p:cNvCxnSpPr>
          <p:nvPr/>
        </p:nvCxnSpPr>
        <p:spPr>
          <a:xfrm flipH="1">
            <a:off x="1792224" y="3054096"/>
            <a:ext cx="4123428" cy="67665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2" idx="2"/>
          </p:cNvCxnSpPr>
          <p:nvPr/>
        </p:nvCxnSpPr>
        <p:spPr>
          <a:xfrm flipH="1">
            <a:off x="1554480" y="3054096"/>
            <a:ext cx="4361172" cy="87782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3" idx="2"/>
          </p:cNvCxnSpPr>
          <p:nvPr/>
        </p:nvCxnSpPr>
        <p:spPr>
          <a:xfrm flipH="1" flipV="1">
            <a:off x="2743200" y="3858768"/>
            <a:ext cx="3182112" cy="1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3" idx="2"/>
          </p:cNvCxnSpPr>
          <p:nvPr/>
        </p:nvCxnSpPr>
        <p:spPr>
          <a:xfrm flipH="1">
            <a:off x="2487168" y="3858769"/>
            <a:ext cx="3438144" cy="201167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304016" y="1565832"/>
            <a:ext cx="467462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local connections instead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/>
              <a:t>Important information </a:t>
            </a:r>
            <a:r>
              <a:rPr lang="en-US" sz="2800" dirty="0" err="1" smtClean="0"/>
              <a:t>w.r.t</a:t>
            </a:r>
            <a:r>
              <a:rPr lang="en-US" sz="2800" dirty="0" smtClean="0"/>
              <a:t>. one pixel is usually nearby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/>
              <a:t>Local statistics can be similar at different locations</a:t>
            </a:r>
          </a:p>
          <a:p>
            <a:pPr marL="914400" lvl="1" indent="-457200">
              <a:spcBef>
                <a:spcPts val="600"/>
              </a:spcBef>
              <a:buFont typeface="Courier New" charset="0"/>
              <a:buChar char="o"/>
            </a:pPr>
            <a:r>
              <a:rPr lang="en-US" sz="2800" dirty="0" smtClean="0"/>
              <a:t>A nose is a nose</a:t>
            </a:r>
          </a:p>
          <a:p>
            <a:pPr marL="914400" lvl="1" indent="-457200">
              <a:spcBef>
                <a:spcPts val="600"/>
              </a:spcBef>
              <a:buFont typeface="Courier New" charset="0"/>
              <a:buChar char="o"/>
            </a:pPr>
            <a:r>
              <a:rPr lang="en-US" sz="2800" dirty="0" smtClean="0"/>
              <a:t>Translation invariance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/>
              <a:t>So slide local “windows” around the image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operation (single 3x3 filter)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40" y="1825625"/>
            <a:ext cx="6880320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387467" y="6550223"/>
            <a:ext cx="180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from Jim Davis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074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operation (single 3x3 filter)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40" y="1825625"/>
            <a:ext cx="6880320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61" y="1749460"/>
            <a:ext cx="6984899" cy="45036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87467" y="6550223"/>
            <a:ext cx="180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from Jim Davis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536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7961"/>
            <a:ext cx="10515600" cy="3203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At the end of today, you should be able to</a:t>
            </a:r>
          </a:p>
          <a:p>
            <a:pPr marL="471488" indent="-200025">
              <a:spcBef>
                <a:spcPts val="2200"/>
              </a:spcBef>
            </a:pPr>
            <a:r>
              <a:rPr lang="en-US" dirty="0" smtClean="0"/>
              <a:t>Describe AI applications to image classification and gestural control</a:t>
            </a:r>
          </a:p>
          <a:p>
            <a:pPr marL="471488" indent="-200025">
              <a:spcBef>
                <a:spcPts val="2200"/>
              </a:spcBef>
            </a:pPr>
            <a:r>
              <a:rPr lang="en-US" dirty="0" smtClean="0"/>
              <a:t>Describe AI </a:t>
            </a:r>
            <a:r>
              <a:rPr lang="en-US" dirty="0" smtClean="0"/>
              <a:t>applications to problems in robotics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operation (single 3x3 filter)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32" y="1648262"/>
            <a:ext cx="7212136" cy="4546989"/>
          </a:xfrm>
        </p:spPr>
      </p:pic>
      <p:sp>
        <p:nvSpPr>
          <p:cNvPr id="5" name="TextBox 4"/>
          <p:cNvSpPr txBox="1"/>
          <p:nvPr/>
        </p:nvSpPr>
        <p:spPr>
          <a:xfrm>
            <a:off x="10387467" y="6550223"/>
            <a:ext cx="180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from Jim Davis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372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operation (single 3x3 filter)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28" y="1725647"/>
            <a:ext cx="7349944" cy="4528849"/>
          </a:xfrm>
        </p:spPr>
      </p:pic>
      <p:sp>
        <p:nvSpPr>
          <p:cNvPr id="5" name="TextBox 4"/>
          <p:cNvSpPr txBox="1"/>
          <p:nvPr/>
        </p:nvSpPr>
        <p:spPr>
          <a:xfrm>
            <a:off x="10387467" y="6550223"/>
            <a:ext cx="180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from Jim Davis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127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operation (single 3x3 filter)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35" y="1862201"/>
            <a:ext cx="69355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387467" y="6550223"/>
            <a:ext cx="180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from Jim Davis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87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operation (single 3x3 filter)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35" y="1862201"/>
            <a:ext cx="6935538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59" y="1807337"/>
            <a:ext cx="7472481" cy="4424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87467" y="6550223"/>
            <a:ext cx="180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from Jim Davis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356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filters for different features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952" y="2447703"/>
            <a:ext cx="4747752" cy="3166713"/>
          </a:xfrm>
          <a:prstGeom prst="rect">
            <a:avLst/>
          </a:prstGeom>
          <a:scene3d>
            <a:camera prst="orthographicFront">
              <a:rot lat="19799998" lon="3900000" rev="0"/>
            </a:camera>
            <a:lightRig rig="threePt" dir="t"/>
          </a:scene3d>
        </p:spPr>
      </p:pic>
      <p:sp>
        <p:nvSpPr>
          <p:cNvPr id="80" name="Oval 79"/>
          <p:cNvSpPr/>
          <p:nvPr/>
        </p:nvSpPr>
        <p:spPr>
          <a:xfrm>
            <a:off x="5925312" y="1956816"/>
            <a:ext cx="621792" cy="62179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322576" y="2392839"/>
            <a:ext cx="548640" cy="475488"/>
          </a:xfrm>
          <a:prstGeom prst="rect">
            <a:avLst/>
          </a:prstGeom>
          <a:noFill/>
          <a:ln w="82550">
            <a:solidFill>
              <a:srgbClr val="FF0000"/>
            </a:solidFill>
          </a:ln>
          <a:scene3d>
            <a:camera prst="orthographicFront">
              <a:rot lat="19800000" lon="3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428996" y="3573859"/>
            <a:ext cx="548640" cy="475488"/>
          </a:xfrm>
          <a:prstGeom prst="rect">
            <a:avLst/>
          </a:prstGeom>
          <a:noFill/>
          <a:ln w="82550">
            <a:solidFill>
              <a:schemeClr val="accent4"/>
            </a:solidFill>
          </a:ln>
          <a:scene3d>
            <a:camera prst="orthographicFront">
              <a:rot lat="19800000" lon="3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359902" y="3720163"/>
            <a:ext cx="548640" cy="475488"/>
          </a:xfrm>
          <a:prstGeom prst="rect">
            <a:avLst/>
          </a:prstGeom>
          <a:noFill/>
          <a:ln w="107950">
            <a:solidFill>
              <a:srgbClr val="00B0F0"/>
            </a:solidFill>
          </a:ln>
          <a:scene3d>
            <a:camera prst="orthographicFront">
              <a:rot lat="19800000" lon="3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2743200" y="2267712"/>
            <a:ext cx="3182112" cy="2377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80" idx="2"/>
          </p:cNvCxnSpPr>
          <p:nvPr/>
        </p:nvCxnSpPr>
        <p:spPr>
          <a:xfrm flipH="1">
            <a:off x="2468880" y="2267712"/>
            <a:ext cx="3456432" cy="4754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5915652" y="2743200"/>
            <a:ext cx="621792" cy="62179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925312" y="3547873"/>
            <a:ext cx="621792" cy="621792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2" idx="2"/>
          </p:cNvCxnSpPr>
          <p:nvPr/>
        </p:nvCxnSpPr>
        <p:spPr>
          <a:xfrm flipH="1">
            <a:off x="1792224" y="3054096"/>
            <a:ext cx="4123428" cy="67665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2" idx="2"/>
          </p:cNvCxnSpPr>
          <p:nvPr/>
        </p:nvCxnSpPr>
        <p:spPr>
          <a:xfrm flipH="1">
            <a:off x="1554480" y="3054096"/>
            <a:ext cx="4361172" cy="87782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3" idx="2"/>
          </p:cNvCxnSpPr>
          <p:nvPr/>
        </p:nvCxnSpPr>
        <p:spPr>
          <a:xfrm flipH="1" flipV="1">
            <a:off x="2743200" y="3858768"/>
            <a:ext cx="3182112" cy="1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3" idx="2"/>
          </p:cNvCxnSpPr>
          <p:nvPr/>
        </p:nvCxnSpPr>
        <p:spPr>
          <a:xfrm flipH="1">
            <a:off x="2487168" y="3858769"/>
            <a:ext cx="3438144" cy="201167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263888" y="1399569"/>
            <a:ext cx="46746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many different filters over the same image</a:t>
            </a:r>
          </a:p>
          <a:p>
            <a:endParaRPr lang="en-US" sz="2800" dirty="0"/>
          </a:p>
          <a:p>
            <a:r>
              <a:rPr lang="en-US" sz="2800" dirty="0" smtClean="0"/>
              <a:t>Each filter is just a linear combination of pixels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Parameters are the same no matter where you apply</a:t>
            </a:r>
          </a:p>
          <a:p>
            <a:endParaRPr lang="en-US" sz="2800" dirty="0"/>
          </a:p>
          <a:p>
            <a:r>
              <a:rPr lang="en-US" sz="2800" dirty="0" smtClean="0"/>
              <a:t>Ideally, each learns different features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Llama faces, color shifts, noses, etc.</a:t>
            </a:r>
          </a:p>
        </p:txBody>
      </p:sp>
    </p:spTree>
    <p:extLst>
      <p:ext uri="{BB962C8B-B14F-4D97-AF65-F5344CB8AC3E}">
        <p14:creationId xmlns:p14="http://schemas.microsoft.com/office/powerpoint/2010/main" val="281042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 doing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3964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General process: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Extract features from labeled images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Plug them into some classification model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dirty="0" smtClean="0"/>
              <a:t>Logistic regression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dirty="0" smtClean="0"/>
              <a:t>Neural network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</a:pPr>
            <a:r>
              <a:rPr lang="en-US" dirty="0" smtClean="0"/>
              <a:t>Support Vector Machine,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Profit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61" y="1569879"/>
            <a:ext cx="1328928" cy="886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81186" y="3111744"/>
            <a:ext cx="1262077" cy="46166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762898" y="4318752"/>
            <a:ext cx="1303562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Classifier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8939177" y="5525760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/>
              <a:t>Llama</a:t>
            </a:r>
            <a:endParaRPr lang="en-US" sz="2400" i="1" dirty="0"/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>
            <a:off x="9412225" y="2456264"/>
            <a:ext cx="0" cy="65548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9412225" y="3573409"/>
            <a:ext cx="2454" cy="745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9412224" y="4780417"/>
            <a:ext cx="2455" cy="745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questions for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185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 features work best for different classification tasks?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Labeling animals, night vs day, city where image was taken, etc.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Can I automatically find the best threshold for edge detection on pictures of faces?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5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Gestural </a:t>
            </a:r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Main idea:</a:t>
            </a:r>
            <a:r>
              <a:rPr lang="en-US" dirty="0" smtClean="0"/>
              <a:t> use hand gesture input to control computer applications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688975" indent="-344488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Track user’s hand in 3D</a:t>
            </a:r>
          </a:p>
          <a:p>
            <a:pPr marL="688975" indent="-344488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Pre-defined gestures act as discrete computer commands</a:t>
            </a:r>
          </a:p>
          <a:p>
            <a:pPr marL="688975" indent="-344488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One or more cameras</a:t>
            </a:r>
          </a:p>
          <a:p>
            <a:pPr marL="688975" indent="-344488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Need </a:t>
            </a:r>
            <a:r>
              <a:rPr lang="en-US" b="1" u="sng" dirty="0" smtClean="0"/>
              <a:t>real-time processing!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840331" y="6550223"/>
            <a:ext cx="2351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Slides adapted from Jim Davis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1140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89" y="1581883"/>
            <a:ext cx="7210258" cy="4300856"/>
          </a:xfrm>
        </p:spPr>
      </p:pic>
      <p:sp>
        <p:nvSpPr>
          <p:cNvPr id="5" name="TextBox 4"/>
          <p:cNvSpPr txBox="1"/>
          <p:nvPr/>
        </p:nvSpPr>
        <p:spPr>
          <a:xfrm>
            <a:off x="9840331" y="6550223"/>
            <a:ext cx="2351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Slides adapted from Jim Davis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73609" y="1865376"/>
            <a:ext cx="39898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kinds of gestures: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Point, Reach, and Click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 smtClean="0"/>
              <a:t>Recognize using edges of hand against background</a:t>
            </a:r>
          </a:p>
          <a:p>
            <a:pPr marL="288925" indent="-271463">
              <a:buFont typeface="Arial" charset="0"/>
              <a:buChar char="•"/>
            </a:pPr>
            <a:r>
              <a:rPr lang="en-US" sz="2800" dirty="0" smtClean="0"/>
              <a:t>Track how edge shape changes between video frames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50222"/>
            <a:ext cx="3021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Example from Kumar and </a:t>
            </a:r>
            <a:r>
              <a:rPr lang="en-US" sz="1400" dirty="0" err="1" smtClean="0"/>
              <a:t>Segen</a:t>
            </a:r>
            <a:r>
              <a:rPr lang="en-US" sz="1400" dirty="0" smtClean="0"/>
              <a:t> (1999)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432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1: Flight simulator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40331" y="6550223"/>
            <a:ext cx="2351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Slides adapted from Jim Davis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2"/>
            <a:ext cx="3021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Example from Kumar and </a:t>
            </a:r>
            <a:r>
              <a:rPr lang="en-US" sz="1400" dirty="0" err="1" smtClean="0"/>
              <a:t>Segen</a:t>
            </a:r>
            <a:r>
              <a:rPr lang="en-US" sz="1400" dirty="0" smtClean="0"/>
              <a:t> (1999)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01" y="1408176"/>
            <a:ext cx="7568630" cy="51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404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Flip side of information extraction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Input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Query (structured data or unstructured text)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Output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of records (documents), ranked by relevance to 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54"/>
          <a:stretch/>
        </p:blipFill>
        <p:spPr>
          <a:xfrm>
            <a:off x="7309105" y="4598669"/>
            <a:ext cx="3791711" cy="1534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7776" y="1871289"/>
            <a:ext cx="30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/>
              <a:t>“Information about </a:t>
            </a:r>
            <a:r>
              <a:rPr lang="en-US" sz="2000" i="1" dirty="0" err="1" smtClean="0"/>
              <a:t>platypi</a:t>
            </a:r>
            <a:r>
              <a:rPr lang="en-US" sz="2000" i="1" dirty="0" smtClean="0"/>
              <a:t>”</a:t>
            </a:r>
            <a:endParaRPr lang="en-US" sz="2000" i="1" dirty="0"/>
          </a:p>
        </p:txBody>
      </p:sp>
      <p:sp>
        <p:nvSpPr>
          <p:cNvPr id="7" name="Down Arrow 6"/>
          <p:cNvSpPr/>
          <p:nvPr/>
        </p:nvSpPr>
        <p:spPr>
          <a:xfrm>
            <a:off x="8905748" y="2480636"/>
            <a:ext cx="512064" cy="365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8905748" y="4110272"/>
            <a:ext cx="512064" cy="347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25040" y="3057173"/>
            <a:ext cx="1023998" cy="8002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none" lIns="365760" tIns="182880" rIns="365760" bIns="182880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2: Doom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2416"/>
            <a:ext cx="6012180" cy="4973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56" y="2678974"/>
            <a:ext cx="5230631" cy="25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07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application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49551" y="3401568"/>
            <a:ext cx="4492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2"/>
              </a:rPr>
              <a:t>Toshiba concept demo (2009)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447" y="5358384"/>
            <a:ext cx="654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Combination of intelligent heuristics (tracking the hand) and learning (classifying gestures)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471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44202" y="3218688"/>
            <a:ext cx="4703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2"/>
              </a:rPr>
              <a:t>More Youtube (new robot dog)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5229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kinds of problems do you have to deal with?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71488" marR="0" lvl="0" indent="-200025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u="sng" dirty="0" smtClean="0"/>
              <a:t>Physical environment</a:t>
            </a:r>
            <a:r>
              <a:rPr lang="en-US" dirty="0" smtClean="0"/>
              <a:t>: partially observable, full of stuff</a:t>
            </a:r>
          </a:p>
          <a:p>
            <a:pPr marL="471488" marR="0" lvl="0" indent="-200025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u="sng" dirty="0" smtClean="0"/>
              <a:t>Physical components</a:t>
            </a:r>
            <a:r>
              <a:rPr lang="en-US" dirty="0" smtClean="0"/>
              <a:t>: unreliable, may fail</a:t>
            </a:r>
          </a:p>
          <a:p>
            <a:pPr marL="471488" marR="0" lvl="0" indent="-200025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u="sng" dirty="0" smtClean="0"/>
              <a:t>Sensors</a:t>
            </a:r>
            <a:r>
              <a:rPr lang="en-US" dirty="0" smtClean="0"/>
              <a:t>: limited ability to perceive environment</a:t>
            </a:r>
          </a:p>
          <a:p>
            <a:pPr marL="471488" marR="0" lvl="0" indent="-200025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en-US" dirty="0"/>
          </a:p>
          <a:p>
            <a:pPr marL="17463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smtClean="0"/>
              <a:t>Two examples of very different robotics settings: </a:t>
            </a:r>
            <a:r>
              <a:rPr lang="en-US" b="1" dirty="0" smtClean="0"/>
              <a:t>Industrial robotics</a:t>
            </a:r>
            <a:r>
              <a:rPr lang="en-US" dirty="0" smtClean="0"/>
              <a:t> and </a:t>
            </a:r>
            <a:r>
              <a:rPr lang="en-US" b="1" dirty="0" smtClean="0"/>
              <a:t>swarm robotics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68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</a:t>
            </a:r>
            <a:r>
              <a:rPr lang="en-US" dirty="0" smtClean="0"/>
              <a:t>robotics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84" y="2048256"/>
            <a:ext cx="3749040" cy="3749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56" y="2048256"/>
            <a:ext cx="4511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83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environments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8" y="2222915"/>
            <a:ext cx="4511040" cy="3383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835932"/>
            <a:ext cx="479450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Controlled</a:t>
            </a:r>
            <a:r>
              <a:rPr lang="en-US" sz="2800" dirty="0" smtClean="0"/>
              <a:t> environment</a:t>
            </a:r>
          </a:p>
          <a:p>
            <a:pPr marL="457200" indent="-276225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Agent typically has limited or no movement</a:t>
            </a:r>
          </a:p>
          <a:p>
            <a:pPr marL="457200" indent="-276225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Know what other agents (robots, humans) will be around</a:t>
            </a:r>
          </a:p>
          <a:p>
            <a:pPr marL="457200" indent="-276225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Know what physical conditions should be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683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applications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7576" y="1451884"/>
            <a:ext cx="585520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Applications/autonomy vary</a:t>
            </a:r>
          </a:p>
          <a:p>
            <a:pPr marL="457200" indent="-457200">
              <a:spcBef>
                <a:spcPts val="1800"/>
              </a:spcBef>
              <a:buFont typeface="Arial" charset="0"/>
              <a:buChar char="•"/>
            </a:pPr>
            <a:r>
              <a:rPr lang="en-US" sz="2800" dirty="0" smtClean="0"/>
              <a:t>Highly specialized for a single task with hard input/output constraints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/>
              <a:t>Pre-defined routines, no agency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/>
              <a:t>Bottling, welding,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pPr marL="457200" indent="-457200">
              <a:spcBef>
                <a:spcPts val="2400"/>
              </a:spcBef>
              <a:buFont typeface="Arial" charset="0"/>
              <a:buChar char="•"/>
            </a:pPr>
            <a:r>
              <a:rPr lang="en-US" sz="2800" dirty="0" smtClean="0"/>
              <a:t>Multiple tasks or variable environment; multi-agent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/>
              <a:t>Some conditional behavior, possibly learning routines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/>
              <a:t>Warehouse robots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12" y="2390316"/>
            <a:ext cx="4770549" cy="31326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49887" y="5522976"/>
            <a:ext cx="660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Reuters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0143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6344" cy="4351338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Hundreds of small robots operating together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agent has</a:t>
            </a:r>
          </a:p>
          <a:p>
            <a:pPr marL="525463" indent="-290513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Limited (and noisy) sensors</a:t>
            </a:r>
          </a:p>
          <a:p>
            <a:pPr marL="525463" indent="-290513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Very limited compute capability</a:t>
            </a:r>
          </a:p>
          <a:p>
            <a:pPr marL="525463" indent="-290513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Communication with other agents</a:t>
            </a:r>
          </a:p>
          <a:p>
            <a:pPr marL="525463" indent="-290513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525463" indent="-290513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174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u="sng" dirty="0" smtClean="0"/>
              <a:t>General idea:</a:t>
            </a:r>
            <a:r>
              <a:rPr lang="en-US" b="1" dirty="0" smtClean="0"/>
              <a:t> </a:t>
            </a:r>
            <a:r>
              <a:rPr lang="en-US" dirty="0" smtClean="0"/>
              <a:t>support complex environment interaction with minimal resources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60" y="2337086"/>
            <a:ext cx="344424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45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robotics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41013" y="3401568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hlinkClick r:id="rId2"/>
              </a:rPr>
              <a:t>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009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Very different problems from industrial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08" y="1700784"/>
            <a:ext cx="390144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1755648"/>
            <a:ext cx="3828288" cy="2871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3021" y="5047488"/>
            <a:ext cx="49395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Highly </a:t>
            </a:r>
            <a:r>
              <a:rPr lang="en-US" sz="2800" b="1" u="sng" dirty="0" smtClean="0"/>
              <a:t>controlled</a:t>
            </a:r>
            <a:r>
              <a:rPr lang="en-US" sz="2800" dirty="0" smtClean="0"/>
              <a:t> environment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Complex actuators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Special-purpose sensors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716893" y="5047488"/>
            <a:ext cx="38890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Open environment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Very simple actuators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Simple, general sensors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286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83" y="2963672"/>
            <a:ext cx="4363234" cy="1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Multi-agent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each agent, environment includes many other agents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All agents act concurrently, must predict what others will do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One solution: single overall controller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Problem: inflexible, hard to maintain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Better solution: minimax-like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Problem: too many other agents!  And not turn-based.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Best solution: robust to unexpected outcomes (bumps)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2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notes: Problems </a:t>
            </a:r>
            <a:r>
              <a:rPr lang="en-US" dirty="0" smtClean="0"/>
              <a:t>mix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184" y="1954863"/>
            <a:ext cx="6787896" cy="3642487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Information </a:t>
            </a:r>
            <a:r>
              <a:rPr lang="en-US" dirty="0" smtClean="0"/>
              <a:t>retrieval gets easier and faster when you have good information extraction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Errors in POS tagging mean errors farther down the line in information extraction or other applications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Speech recognition requires good (text-based) language </a:t>
            </a:r>
            <a:r>
              <a:rPr lang="en-US" dirty="0" smtClean="0"/>
              <a:t>modeling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38" y="2322576"/>
            <a:ext cx="2907062" cy="29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problems span multiple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27193"/>
            <a:ext cx="10134600" cy="1137031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dirty="0" smtClean="0"/>
              <a:t>One popular task: </a:t>
            </a:r>
            <a:r>
              <a:rPr lang="en-US" b="1" dirty="0" smtClean="0"/>
              <a:t>image captioning</a:t>
            </a:r>
            <a:endParaRPr lang="en-US" dirty="0" smtClean="0"/>
          </a:p>
          <a:p>
            <a:pPr lvl="1">
              <a:spcBef>
                <a:spcPts val="1000"/>
              </a:spcBef>
            </a:pPr>
            <a:r>
              <a:rPr lang="en-US" dirty="0" smtClean="0"/>
              <a:t>Requires both good vision and language components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0" y="1686052"/>
            <a:ext cx="7024624" cy="31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Robotics: combining everything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74536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</a:t>
            </a:r>
            <a:r>
              <a:rPr lang="en-US" b="1" u="sng" dirty="0" smtClean="0"/>
              <a:t>general-purpose</a:t>
            </a:r>
            <a:r>
              <a:rPr lang="en-US" dirty="0" smtClean="0"/>
              <a:t>, learning robot needs to combine many tasks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u="sng" dirty="0" smtClean="0"/>
              <a:t>Perception</a:t>
            </a:r>
            <a:r>
              <a:rPr lang="en-US" dirty="0" smtClean="0"/>
              <a:t>: vision, speech recognition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u="sng" dirty="0" smtClean="0"/>
              <a:t>Understanding/answering</a:t>
            </a:r>
            <a:r>
              <a:rPr lang="en-US" dirty="0" smtClean="0"/>
              <a:t>: information retrieval, language generation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u="sng" dirty="0" smtClean="0"/>
              <a:t>Acting</a:t>
            </a:r>
            <a:r>
              <a:rPr lang="en-US" dirty="0" smtClean="0"/>
              <a:t>: reinforcement learning, probabilistic modeling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36" y="1921955"/>
            <a:ext cx="4255008" cy="42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77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351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AI philosophy: Chinese room and society of mind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8949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is more than just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Information retrieval can be mostly structured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E.g., PageRank (Google’s early search algorithm)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Uses page connections via hyperlinks to define “important” pages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Does some keyword-based matching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Or mostly unstructured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Example medical document retrieval system: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Query: string of disease names (”emphysema, breast cancer, diabetes”)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Method: find documents that frequently mention these words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Rank by date entered (recent first)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7875"/>
            <a:ext cx="7007352" cy="252575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Query: “emphysema AND diabetes”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Extra knowledge base info:</a:t>
            </a:r>
          </a:p>
          <a:p>
            <a:pPr marL="471488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“chronic cough” is related to “emphysema”</a:t>
            </a:r>
          </a:p>
          <a:p>
            <a:pPr marL="471488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“insulin” is related to “diabetes”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2" y="4428065"/>
            <a:ext cx="1832846" cy="144847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71879" y="4225202"/>
          <a:ext cx="75473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427"/>
                <a:gridCol w="1755648"/>
                <a:gridCol w="1443332"/>
                <a:gridCol w="1509469"/>
                <a:gridCol w="150946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F(emphysema)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F(diabetes)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F(cough)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F(insulin)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 rot="16200000">
            <a:off x="3048955" y="4768571"/>
            <a:ext cx="390648" cy="767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7875"/>
                <a:ext cx="11158728" cy="2525757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Query: “emphysema AND diabetes”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Linear ranking model: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𝑅𝑎𝑛𝑘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𝑒𝑚𝑝h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𝑑𝑖𝑎𝑏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+0.3</m:t>
                      </m:r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𝑐𝑜𝑢𝑔h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+0.7</m:t>
                      </m:r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𝑖𝑛𝑠𝑢𝑙𝑖𝑛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7875"/>
                <a:ext cx="11158728" cy="2525757"/>
              </a:xfrm>
              <a:blipFill rotWithShape="0">
                <a:blip r:embed="rId2"/>
                <a:stretch>
                  <a:fillRect l="-1148" t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03479" y="3768002"/>
          <a:ext cx="938504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06"/>
                <a:gridCol w="1819274"/>
                <a:gridCol w="1495639"/>
                <a:gridCol w="1564174"/>
                <a:gridCol w="1564174"/>
                <a:gridCol w="15641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F(emphysema)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F(diabetes)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F(cough)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F(insulin)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Score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28.6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6.1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34.9</a:t>
                      </a:r>
                      <a:endParaRPr 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21362" y="6032149"/>
            <a:ext cx="7732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Return documents in ranked order: [D4, D1, D2, D3]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310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IR experimental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400"/>
              </a:spcBef>
            </a:pPr>
            <a:r>
              <a:rPr lang="en-US" dirty="0" smtClean="0"/>
              <a:t>How does a unigram (1-word) frequency model compare to a bigram (2-word) model?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How important are hyperlinks vs text matches?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Does my new way of representing documents give me better IR generalization to different kinds of documents?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How do I efficiently rank tens of millions of documents?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12" y="2703735"/>
            <a:ext cx="3893820" cy="2597147"/>
          </a:xfrm>
          <a:prstGeom prst="rect">
            <a:avLst/>
          </a:prstGeom>
        </p:spPr>
      </p:pic>
      <p:pic>
        <p:nvPicPr>
          <p:cNvPr id="3" name="MultiTracked_Pupp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392568"/>
            <a:ext cx="5727909" cy="3219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57972" y="6581001"/>
            <a:ext cx="183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Video from Joshua Mosley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422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27162</TotalTime>
  <Words>1246</Words>
  <Application>Microsoft Macintosh PowerPoint</Application>
  <PresentationFormat>Widescreen</PresentationFormat>
  <Paragraphs>290</Paragraphs>
  <Slides>44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Calibri Light</vt:lpstr>
      <vt:lpstr>Cambria Math</vt:lpstr>
      <vt:lpstr>Courier New</vt:lpstr>
      <vt:lpstr>Wingdings</vt:lpstr>
      <vt:lpstr>Arial</vt:lpstr>
      <vt:lpstr>Office Theme</vt:lpstr>
      <vt:lpstr>Announcements</vt:lpstr>
      <vt:lpstr>Today’s learning goals</vt:lpstr>
      <vt:lpstr>Information retrieval</vt:lpstr>
      <vt:lpstr>Example</vt:lpstr>
      <vt:lpstr>IR is more than just language</vt:lpstr>
      <vt:lpstr>IR example</vt:lpstr>
      <vt:lpstr>IR example</vt:lpstr>
      <vt:lpstr>Sample IR experimental questions</vt:lpstr>
      <vt:lpstr>Computer vision</vt:lpstr>
      <vt:lpstr>Vision data</vt:lpstr>
      <vt:lpstr>Vision applications</vt:lpstr>
      <vt:lpstr>Image classification</vt:lpstr>
      <vt:lpstr>Feature extraction – edge detection</vt:lpstr>
      <vt:lpstr>Feature extraction – region segmentation</vt:lpstr>
      <vt:lpstr>Convolutional Neural Networks</vt:lpstr>
      <vt:lpstr>Convolutional neural networks</vt:lpstr>
      <vt:lpstr>Convolutional neural networks</vt:lpstr>
      <vt:lpstr>Convolutional operation (single 3x3 filter)</vt:lpstr>
      <vt:lpstr>Convolutional operation (single 3x3 filter)</vt:lpstr>
      <vt:lpstr>Convolutional operation (single 3x3 filter)</vt:lpstr>
      <vt:lpstr>Convolutional operation (single 3x3 filter)</vt:lpstr>
      <vt:lpstr>Convolutional operation (single 3x3 filter)</vt:lpstr>
      <vt:lpstr>Convolutional operation (single 3x3 filter)</vt:lpstr>
      <vt:lpstr>Different filters for different features</vt:lpstr>
      <vt:lpstr>Actually doing image classification</vt:lpstr>
      <vt:lpstr>Experimental questions for image classification</vt:lpstr>
      <vt:lpstr>Gestural control</vt:lpstr>
      <vt:lpstr>Simple example</vt:lpstr>
      <vt:lpstr>Application 1: Flight simulator</vt:lpstr>
      <vt:lpstr>Application 2: Doom</vt:lpstr>
      <vt:lpstr>Modern application</vt:lpstr>
      <vt:lpstr>Robotics</vt:lpstr>
      <vt:lpstr>Robotics</vt:lpstr>
      <vt:lpstr>Industrial robotics</vt:lpstr>
      <vt:lpstr>Industrial environments</vt:lpstr>
      <vt:lpstr>Industrial applications</vt:lpstr>
      <vt:lpstr>Swarm robotics</vt:lpstr>
      <vt:lpstr>Swarm robotics</vt:lpstr>
      <vt:lpstr>Very different problems from industrial</vt:lpstr>
      <vt:lpstr>Multi-agent systems</vt:lpstr>
      <vt:lpstr>Application notes: Problems mix together</vt:lpstr>
      <vt:lpstr>Many problems span multiple areas</vt:lpstr>
      <vt:lpstr>Robotics: combining everything</vt:lpstr>
      <vt:lpstr>Next time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1081</cp:revision>
  <cp:lastPrinted>2017-10-30T18:31:08Z</cp:lastPrinted>
  <dcterms:created xsi:type="dcterms:W3CDTF">2017-08-18T18:18:42Z</dcterms:created>
  <dcterms:modified xsi:type="dcterms:W3CDTF">2017-11-16T19:07:14Z</dcterms:modified>
</cp:coreProperties>
</file>